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6" r:id="rId3"/>
    <p:sldId id="257" r:id="rId4"/>
    <p:sldId id="258" r:id="rId5"/>
    <p:sldId id="260" r:id="rId6"/>
    <p:sldId id="261" r:id="rId7"/>
    <p:sldId id="262" r:id="rId8"/>
    <p:sldId id="263" r:id="rId9"/>
    <p:sldId id="264" r:id="rId10"/>
    <p:sldId id="265" r:id="rId11"/>
    <p:sldId id="268" r:id="rId12"/>
    <p:sldId id="269" r:id="rId13"/>
    <p:sldId id="270" r:id="rId14"/>
    <p:sldId id="271" r:id="rId15"/>
    <p:sldId id="272" r:id="rId16"/>
    <p:sldId id="273" r:id="rId17"/>
    <p:sldId id="274" r:id="rId18"/>
    <p:sldId id="275"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3" d="100"/>
          <a:sy n="63" d="100"/>
        </p:scale>
        <p:origin x="-1596"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1965C4-37B1-49AB-B137-8B71E79A1F9B}" type="datetimeFigureOut">
              <a:rPr lang="en-US" smtClean="0"/>
              <a:pPr/>
              <a:t>25.11.2012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2CD940-7792-4A28-9C87-795FA0E0D5B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2CD940-7792-4A28-9C87-795FA0E0D5BF}"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F82E78-3718-4378-BF9F-4268F00955A9}" type="datetime1">
              <a:rPr lang="en-US" smtClean="0"/>
              <a:pPr/>
              <a:t>25.11.2012</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B813005A-34A2-434A-A4C9-C5B3FDE8710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3D6A7-00DB-4B43-8AD7-B7825CC8533D}" type="datetime1">
              <a:rPr lang="en-US" smtClean="0"/>
              <a:pPr/>
              <a:t>25.11.2012</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B813005A-34A2-434A-A4C9-C5B3FDE871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CBB8AE-6BBF-46C0-AB08-0EEB2002049E}" type="datetime1">
              <a:rPr lang="en-US" smtClean="0"/>
              <a:pPr/>
              <a:t>25.11.2012</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B813005A-34A2-434A-A4C9-C5B3FDE871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5D1C2-1C8F-4052-B226-B87A5E4C4AE7}" type="datetime1">
              <a:rPr lang="en-US" smtClean="0"/>
              <a:pPr/>
              <a:t>25.11.2012</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B813005A-34A2-434A-A4C9-C5B3FDE8710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6D7D59-B2CF-4D2C-89FF-7225A2ED95F7}" type="datetime1">
              <a:rPr lang="en-US" smtClean="0"/>
              <a:pPr/>
              <a:t>25.11.2012</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B813005A-34A2-434A-A4C9-C5B3FDE8710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C42C0-2BB0-446D-BD08-13F608F59B8F}" type="datetime1">
              <a:rPr lang="en-US" smtClean="0"/>
              <a:pPr/>
              <a:t>25.11.2012</a:t>
            </a:fld>
            <a:endParaRPr lang="en-US"/>
          </a:p>
        </p:txBody>
      </p:sp>
      <p:sp>
        <p:nvSpPr>
          <p:cNvPr id="6" name="Footer Placeholder 5"/>
          <p:cNvSpPr>
            <a:spLocks noGrp="1"/>
          </p:cNvSpPr>
          <p:nvPr>
            <p:ph type="ftr" sz="quarter" idx="11"/>
          </p:nvPr>
        </p:nvSpPr>
        <p:spPr/>
        <p:txBody>
          <a:bodyPr/>
          <a:lstStyle/>
          <a:p>
            <a:r>
              <a:rPr lang="en-US" smtClean="0"/>
              <a:t>1</a:t>
            </a:r>
            <a:endParaRPr lang="en-US"/>
          </a:p>
        </p:txBody>
      </p:sp>
      <p:sp>
        <p:nvSpPr>
          <p:cNvPr id="7" name="Slide Number Placeholder 6"/>
          <p:cNvSpPr>
            <a:spLocks noGrp="1"/>
          </p:cNvSpPr>
          <p:nvPr>
            <p:ph type="sldNum" sz="quarter" idx="12"/>
          </p:nvPr>
        </p:nvSpPr>
        <p:spPr/>
        <p:txBody>
          <a:bodyPr/>
          <a:lstStyle/>
          <a:p>
            <a:fld id="{B813005A-34A2-434A-A4C9-C5B3FDE8710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50483-D624-4143-B3AC-F8ABF048A451}" type="datetime1">
              <a:rPr lang="en-US" smtClean="0"/>
              <a:pPr/>
              <a:t>25.11.2012</a:t>
            </a:fld>
            <a:endParaRPr lang="en-US"/>
          </a:p>
        </p:txBody>
      </p:sp>
      <p:sp>
        <p:nvSpPr>
          <p:cNvPr id="8" name="Footer Placeholder 7"/>
          <p:cNvSpPr>
            <a:spLocks noGrp="1"/>
          </p:cNvSpPr>
          <p:nvPr>
            <p:ph type="ftr" sz="quarter" idx="11"/>
          </p:nvPr>
        </p:nvSpPr>
        <p:spPr/>
        <p:txBody>
          <a:bodyPr/>
          <a:lstStyle/>
          <a:p>
            <a:r>
              <a:rPr lang="en-US" smtClean="0"/>
              <a:t>1</a:t>
            </a:r>
            <a:endParaRPr lang="en-US"/>
          </a:p>
        </p:txBody>
      </p:sp>
      <p:sp>
        <p:nvSpPr>
          <p:cNvPr id="9" name="Slide Number Placeholder 8"/>
          <p:cNvSpPr>
            <a:spLocks noGrp="1"/>
          </p:cNvSpPr>
          <p:nvPr>
            <p:ph type="sldNum" sz="quarter" idx="12"/>
          </p:nvPr>
        </p:nvSpPr>
        <p:spPr/>
        <p:txBody>
          <a:bodyPr/>
          <a:lstStyle/>
          <a:p>
            <a:fld id="{B813005A-34A2-434A-A4C9-C5B3FDE8710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925F60-C70C-48D7-BB0A-111AF0BBE3C1}" type="datetime1">
              <a:rPr lang="en-US" smtClean="0"/>
              <a:pPr/>
              <a:t>25.11.2012</a:t>
            </a:fld>
            <a:endParaRPr lang="en-US"/>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B813005A-34A2-434A-A4C9-C5B3FDE8710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06FF57-832A-4740-BA3E-CEEBF0FEC68A}" type="datetime1">
              <a:rPr lang="en-US" smtClean="0"/>
              <a:pPr/>
              <a:t>25.11.2012</a:t>
            </a:fld>
            <a:endParaRPr lang="en-US"/>
          </a:p>
        </p:txBody>
      </p:sp>
      <p:sp>
        <p:nvSpPr>
          <p:cNvPr id="3" name="Footer Placeholder 2"/>
          <p:cNvSpPr>
            <a:spLocks noGrp="1"/>
          </p:cNvSpPr>
          <p:nvPr>
            <p:ph type="ftr" sz="quarter" idx="11"/>
          </p:nvPr>
        </p:nvSpPr>
        <p:spPr/>
        <p:txBody>
          <a:bodyPr/>
          <a:lstStyle/>
          <a:p>
            <a:r>
              <a:rPr lang="en-US" smtClean="0"/>
              <a:t>1</a:t>
            </a:r>
            <a:endParaRPr lang="en-US"/>
          </a:p>
        </p:txBody>
      </p:sp>
      <p:sp>
        <p:nvSpPr>
          <p:cNvPr id="4" name="Slide Number Placeholder 3"/>
          <p:cNvSpPr>
            <a:spLocks noGrp="1"/>
          </p:cNvSpPr>
          <p:nvPr>
            <p:ph type="sldNum" sz="quarter" idx="12"/>
          </p:nvPr>
        </p:nvSpPr>
        <p:spPr/>
        <p:txBody>
          <a:bodyPr/>
          <a:lstStyle/>
          <a:p>
            <a:fld id="{B813005A-34A2-434A-A4C9-C5B3FDE871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846AEE-B288-49CB-9718-C0B5658D09AC}" type="datetime1">
              <a:rPr lang="en-US" smtClean="0"/>
              <a:pPr/>
              <a:t>25.11.2012</a:t>
            </a:fld>
            <a:endParaRPr lang="en-US"/>
          </a:p>
        </p:txBody>
      </p:sp>
      <p:sp>
        <p:nvSpPr>
          <p:cNvPr id="6" name="Footer Placeholder 5"/>
          <p:cNvSpPr>
            <a:spLocks noGrp="1"/>
          </p:cNvSpPr>
          <p:nvPr>
            <p:ph type="ftr" sz="quarter" idx="11"/>
          </p:nvPr>
        </p:nvSpPr>
        <p:spPr/>
        <p:txBody>
          <a:bodyPr/>
          <a:lstStyle/>
          <a:p>
            <a:r>
              <a:rPr lang="en-US" smtClean="0"/>
              <a:t>1</a:t>
            </a:r>
            <a:endParaRPr lang="en-US"/>
          </a:p>
        </p:txBody>
      </p:sp>
      <p:sp>
        <p:nvSpPr>
          <p:cNvPr id="7" name="Slide Number Placeholder 6"/>
          <p:cNvSpPr>
            <a:spLocks noGrp="1"/>
          </p:cNvSpPr>
          <p:nvPr>
            <p:ph type="sldNum" sz="quarter" idx="12"/>
          </p:nvPr>
        </p:nvSpPr>
        <p:spPr/>
        <p:txBody>
          <a:bodyPr/>
          <a:lstStyle/>
          <a:p>
            <a:fld id="{B813005A-34A2-434A-A4C9-C5B3FDE871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D664A-5620-4DBA-8F3E-01FD1BC58D32}" type="datetime1">
              <a:rPr lang="en-US" smtClean="0"/>
              <a:pPr/>
              <a:t>25.11.2012</a:t>
            </a:fld>
            <a:endParaRPr lang="en-US"/>
          </a:p>
        </p:txBody>
      </p:sp>
      <p:sp>
        <p:nvSpPr>
          <p:cNvPr id="6" name="Footer Placeholder 5"/>
          <p:cNvSpPr>
            <a:spLocks noGrp="1"/>
          </p:cNvSpPr>
          <p:nvPr>
            <p:ph type="ftr" sz="quarter" idx="11"/>
          </p:nvPr>
        </p:nvSpPr>
        <p:spPr/>
        <p:txBody>
          <a:bodyPr/>
          <a:lstStyle/>
          <a:p>
            <a:r>
              <a:rPr lang="en-US" smtClean="0"/>
              <a:t>1</a:t>
            </a:r>
            <a:endParaRPr lang="en-US"/>
          </a:p>
        </p:txBody>
      </p:sp>
      <p:sp>
        <p:nvSpPr>
          <p:cNvPr id="7" name="Slide Number Placeholder 6"/>
          <p:cNvSpPr>
            <a:spLocks noGrp="1"/>
          </p:cNvSpPr>
          <p:nvPr>
            <p:ph type="sldNum" sz="quarter" idx="12"/>
          </p:nvPr>
        </p:nvSpPr>
        <p:spPr/>
        <p:txBody>
          <a:bodyPr/>
          <a:lstStyle/>
          <a:p>
            <a:fld id="{B813005A-34A2-434A-A4C9-C5B3FDE8710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81F57-424D-489E-877C-0314965E0B22}" type="datetime1">
              <a:rPr lang="en-US" smtClean="0"/>
              <a:pPr/>
              <a:t>25.11.2012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3005A-34A2-434A-A4C9-C5B3FDE8710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http://static.sched.org/a/458118/avatar.jpg.75x75px.jpg?814"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cft.vanderbilt.edu/library/articles-and-essays/the-teaching-forum/highlights-from-a-conversation-with-eric-mazur/" TargetMode="External"/><Relationship Id="rId5" Type="http://schemas.openxmlformats.org/officeDocument/2006/relationships/hyperlink" Target="http://alexrister1.wordpress.com/tag/eric-mazur/" TargetMode="External"/><Relationship Id="rId4" Type="http://schemas.openxmlformats.org/officeDocument/2006/relationships/hyperlink" Target="http://www.sheffield.ac.uk/polopoly_fs/1.18989!/file/The-inclusive-learning-and-teaching-handbook.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7467600" y="1447800"/>
            <a:ext cx="990600" cy="2667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6096000" y="381000"/>
            <a:ext cx="2343150" cy="1028700"/>
          </a:xfrm>
          <a:prstGeom prst="rect">
            <a:avLst/>
          </a:prstGeom>
          <a:noFill/>
        </p:spPr>
      </p:pic>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Footer Placeholder 10"/>
          <p:cNvSpPr>
            <a:spLocks noGrp="1"/>
          </p:cNvSpPr>
          <p:nvPr>
            <p:ph type="ftr" sz="quarter" idx="11"/>
          </p:nvPr>
        </p:nvSpPr>
        <p:spPr/>
        <p:txBody>
          <a:bodyPr/>
          <a:lstStyle/>
          <a:p>
            <a:r>
              <a:rPr lang="en-US" smtClean="0"/>
              <a:t>1</a:t>
            </a:r>
            <a:endParaRPr lang="en-US"/>
          </a:p>
        </p:txBody>
      </p:sp>
      <p:pic>
        <p:nvPicPr>
          <p:cNvPr id="1033" name="Picture 9" descr="http://static.sched.org/a/458118/avatar.jpg.75x75px.jpg?814"/>
          <p:cNvPicPr>
            <a:picLocks noChangeAspect="1" noChangeArrowheads="1"/>
          </p:cNvPicPr>
          <p:nvPr/>
        </p:nvPicPr>
        <p:blipFill>
          <a:blip r:embed="rId5" r:link="rId6"/>
          <a:srcRect/>
          <a:stretch>
            <a:fillRect/>
          </a:stretch>
        </p:blipFill>
        <p:spPr bwMode="auto">
          <a:xfrm>
            <a:off x="5029200" y="457200"/>
            <a:ext cx="1066800" cy="838200"/>
          </a:xfrm>
          <a:prstGeom prst="rect">
            <a:avLst/>
          </a:prstGeom>
          <a:noFill/>
        </p:spPr>
      </p:pic>
      <p:sp>
        <p:nvSpPr>
          <p:cNvPr id="10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6" name="Rectangle 12"/>
          <p:cNvSpPr>
            <a:spLocks noChangeArrowheads="1"/>
          </p:cNvSpPr>
          <p:nvPr/>
        </p:nvSpPr>
        <p:spPr bwMode="auto">
          <a:xfrm>
            <a:off x="609600" y="381000"/>
            <a:ext cx="54864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International Conference for </a:t>
            </a:r>
            <a:endParaRPr kumimoji="0" lang="en-US" sz="2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r-Latn-C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Academic Disciplines</a:t>
            </a:r>
          </a:p>
          <a:p>
            <a:pPr marL="0" marR="0" lvl="0" indent="0" algn="l" defTabSz="914400" rtl="0" eaLnBrk="0" fontAlgn="base" latinLnBrk="0" hangingPunct="0">
              <a:lnSpc>
                <a:spcPct val="100000"/>
              </a:lnSpc>
              <a:spcBef>
                <a:spcPct val="0"/>
              </a:spcBef>
              <a:spcAft>
                <a:spcPct val="0"/>
              </a:spcAft>
              <a:buClrTx/>
              <a:buSzTx/>
              <a:buFontTx/>
              <a:buNone/>
              <a:tabLst/>
            </a:pPr>
            <a:r>
              <a:rPr kumimoji="0" lang="sr-Latn-C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in Rome, Italy</a:t>
            </a:r>
            <a:endParaRPr kumimoji="0" lang="en-US" sz="2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304800" y="1371600"/>
            <a:ext cx="2819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sr-Latn-C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October 29 to 1 November 2012.</a:t>
            </a:r>
            <a:r>
              <a:rPr kumimoji="0" lang="sr-Latn-C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sr-Latn-C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p:nvPr/>
        </p:nvSpPr>
        <p:spPr>
          <a:xfrm>
            <a:off x="4953000" y="1295400"/>
            <a:ext cx="1221809" cy="230832"/>
          </a:xfrm>
          <a:prstGeom prst="rect">
            <a:avLst/>
          </a:prstGeom>
        </p:spPr>
        <p:txBody>
          <a:bodyPr wrap="none">
            <a:spAutoFit/>
          </a:bodyPr>
          <a:lstStyle/>
          <a:p>
            <a:r>
              <a:rPr lang="sr-Latn-CS" sz="900" i="1"/>
              <a:t>PhD Olivera Novitovic</a:t>
            </a:r>
            <a:r>
              <a:rPr lang="sr-Latn-CS" sz="900" b="1"/>
              <a:t> </a:t>
            </a:r>
            <a:endParaRPr lang="en-US" sz="900"/>
          </a:p>
        </p:txBody>
      </p:sp>
      <p:sp>
        <p:nvSpPr>
          <p:cNvPr id="1038" name="Rectangle 14"/>
          <p:cNvSpPr>
            <a:spLocks noChangeArrowheads="1"/>
          </p:cNvSpPr>
          <p:nvPr/>
        </p:nvSpPr>
        <p:spPr bwMode="auto">
          <a:xfrm>
            <a:off x="152400" y="2895600"/>
            <a:ext cx="88392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3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ASSESSMENT AND FEEDBACK: CASE STUDY IN HIGH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3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TECHNICAL SCHOOL IN  SERBIA</a:t>
            </a:r>
            <a:endParaRPr kumimoji="0" lang="sr-Latn-CS" sz="32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7467600" y="1447800"/>
            <a:ext cx="990600" cy="2667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6096000" y="381000"/>
            <a:ext cx="2343150" cy="1028700"/>
          </a:xfrm>
          <a:prstGeom prst="rect">
            <a:avLst/>
          </a:prstGeom>
          <a:noFill/>
        </p:spPr>
      </p:pic>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Footer Placeholder 4"/>
          <p:cNvSpPr>
            <a:spLocks noGrp="1"/>
          </p:cNvSpPr>
          <p:nvPr>
            <p:ph type="ftr" sz="quarter" idx="11"/>
          </p:nvPr>
        </p:nvSpPr>
        <p:spPr/>
        <p:txBody>
          <a:bodyPr/>
          <a:lstStyle/>
          <a:p>
            <a:r>
              <a:rPr lang="sr-Latn-CS" smtClean="0"/>
              <a:t>10</a:t>
            </a:r>
            <a:endParaRPr lang="en-US"/>
          </a:p>
        </p:txBody>
      </p:sp>
      <p:pic>
        <p:nvPicPr>
          <p:cNvPr id="7" name="Picture 2" descr="C:\Users\Windows User\Desktop\Rim slike\IMG_3400.JPG"/>
          <p:cNvPicPr>
            <a:picLocks noChangeAspect="1" noChangeArrowheads="1"/>
          </p:cNvPicPr>
          <p:nvPr/>
        </p:nvPicPr>
        <p:blipFill>
          <a:blip r:embed="rId4" cstate="print"/>
          <a:srcRect/>
          <a:stretch>
            <a:fillRect/>
          </a:stretch>
        </p:blipFill>
        <p:spPr bwMode="auto">
          <a:xfrm>
            <a:off x="1447800" y="1524000"/>
            <a:ext cx="6034617" cy="4525963"/>
          </a:xfrm>
          <a:prstGeom prst="rect">
            <a:avLst/>
          </a:prstGeom>
          <a:noFill/>
        </p:spPr>
      </p:pic>
      <p:sp>
        <p:nvSpPr>
          <p:cNvPr id="8" name="Rectangle 7"/>
          <p:cNvSpPr/>
          <p:nvPr/>
        </p:nvSpPr>
        <p:spPr>
          <a:xfrm>
            <a:off x="3886200" y="6019800"/>
            <a:ext cx="1524000" cy="369332"/>
          </a:xfrm>
          <a:prstGeom prst="rect">
            <a:avLst/>
          </a:prstGeom>
        </p:spPr>
        <p:txBody>
          <a:bodyPr wrap="square">
            <a:spAutoFit/>
          </a:bodyPr>
          <a:lstStyle/>
          <a:p>
            <a:r>
              <a:rPr lang="sr-Latn-CS"/>
              <a:t>W</a:t>
            </a:r>
            <a:r>
              <a:rPr lang="en-US" smtClean="0"/>
              <a:t>e present</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7467600" y="1447800"/>
            <a:ext cx="990600" cy="2667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6096000" y="381000"/>
            <a:ext cx="2343150" cy="1028700"/>
          </a:xfrm>
          <a:prstGeom prst="rect">
            <a:avLst/>
          </a:prstGeom>
          <a:noFill/>
        </p:spPr>
      </p:pic>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Footer Placeholder 4"/>
          <p:cNvSpPr>
            <a:spLocks noGrp="1"/>
          </p:cNvSpPr>
          <p:nvPr>
            <p:ph type="ftr" sz="quarter" idx="11"/>
          </p:nvPr>
        </p:nvSpPr>
        <p:spPr/>
        <p:txBody>
          <a:bodyPr/>
          <a:lstStyle/>
          <a:p>
            <a:r>
              <a:rPr lang="sr-Latn-CS" smtClean="0"/>
              <a:t>11</a:t>
            </a:r>
            <a:endParaRPr lang="en-US"/>
          </a:p>
        </p:txBody>
      </p:sp>
      <p:pic>
        <p:nvPicPr>
          <p:cNvPr id="27650" name="Picture 2"/>
          <p:cNvPicPr>
            <a:picLocks noChangeAspect="1" noChangeArrowheads="1"/>
          </p:cNvPicPr>
          <p:nvPr/>
        </p:nvPicPr>
        <p:blipFill>
          <a:blip r:embed="rId4"/>
          <a:srcRect/>
          <a:stretch>
            <a:fillRect/>
          </a:stretch>
        </p:blipFill>
        <p:spPr bwMode="auto">
          <a:xfrm>
            <a:off x="852488" y="1676400"/>
            <a:ext cx="7439025" cy="4572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7467600" y="1447800"/>
            <a:ext cx="990600" cy="2667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6096000" y="381000"/>
            <a:ext cx="2343150" cy="1028700"/>
          </a:xfrm>
          <a:prstGeom prst="rect">
            <a:avLst/>
          </a:prstGeom>
          <a:noFill/>
        </p:spPr>
      </p:pic>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Footer Placeholder 4"/>
          <p:cNvSpPr>
            <a:spLocks noGrp="1"/>
          </p:cNvSpPr>
          <p:nvPr>
            <p:ph type="ftr" sz="quarter" idx="11"/>
          </p:nvPr>
        </p:nvSpPr>
        <p:spPr/>
        <p:txBody>
          <a:bodyPr/>
          <a:lstStyle/>
          <a:p>
            <a:r>
              <a:rPr lang="sr-Latn-CS" smtClean="0"/>
              <a:t>12</a:t>
            </a:r>
            <a:endParaRPr lang="en-US"/>
          </a:p>
        </p:txBody>
      </p:sp>
      <p:pic>
        <p:nvPicPr>
          <p:cNvPr id="28674" name="Picture 2" descr="C:\Users\Windows User\Desktop\Rim slike\IMG_3472.JPG"/>
          <p:cNvPicPr>
            <a:picLocks noChangeAspect="1" noChangeArrowheads="1"/>
          </p:cNvPicPr>
          <p:nvPr/>
        </p:nvPicPr>
        <p:blipFill>
          <a:blip r:embed="rId4" cstate="print"/>
          <a:srcRect/>
          <a:stretch>
            <a:fillRect/>
          </a:stretch>
        </p:blipFill>
        <p:spPr bwMode="auto">
          <a:xfrm>
            <a:off x="609600" y="1676400"/>
            <a:ext cx="7696200" cy="4495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7467600" y="1447800"/>
            <a:ext cx="990600" cy="2667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6096000" y="381000"/>
            <a:ext cx="2343150" cy="1028700"/>
          </a:xfrm>
          <a:prstGeom prst="rect">
            <a:avLst/>
          </a:prstGeom>
          <a:noFill/>
        </p:spPr>
      </p:pic>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Footer Placeholder 4"/>
          <p:cNvSpPr>
            <a:spLocks noGrp="1"/>
          </p:cNvSpPr>
          <p:nvPr>
            <p:ph type="ftr" sz="quarter" idx="11"/>
          </p:nvPr>
        </p:nvSpPr>
        <p:spPr/>
        <p:txBody>
          <a:bodyPr/>
          <a:lstStyle/>
          <a:p>
            <a:r>
              <a:rPr lang="sr-Latn-CS" smtClean="0"/>
              <a:t>13</a:t>
            </a:r>
            <a:endParaRPr lang="en-US"/>
          </a:p>
        </p:txBody>
      </p:sp>
      <p:pic>
        <p:nvPicPr>
          <p:cNvPr id="29698" name="Picture 2" descr="C:\Users\Windows User\Desktop\Rim slike\IMG_3629.JPG"/>
          <p:cNvPicPr>
            <a:picLocks noChangeAspect="1" noChangeArrowheads="1"/>
          </p:cNvPicPr>
          <p:nvPr/>
        </p:nvPicPr>
        <p:blipFill>
          <a:blip r:embed="rId4" cstate="print"/>
          <a:srcRect/>
          <a:stretch>
            <a:fillRect/>
          </a:stretch>
        </p:blipFill>
        <p:spPr bwMode="auto">
          <a:xfrm>
            <a:off x="1066800" y="1752600"/>
            <a:ext cx="7239000" cy="4648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7467600" y="1447800"/>
            <a:ext cx="990600" cy="2667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6096000" y="381000"/>
            <a:ext cx="2343150" cy="1028700"/>
          </a:xfrm>
          <a:prstGeom prst="rect">
            <a:avLst/>
          </a:prstGeom>
          <a:noFill/>
        </p:spPr>
      </p:pic>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Footer Placeholder 4"/>
          <p:cNvSpPr>
            <a:spLocks noGrp="1"/>
          </p:cNvSpPr>
          <p:nvPr>
            <p:ph type="ftr" sz="quarter" idx="11"/>
          </p:nvPr>
        </p:nvSpPr>
        <p:spPr/>
        <p:txBody>
          <a:bodyPr/>
          <a:lstStyle/>
          <a:p>
            <a:r>
              <a:rPr lang="sr-Latn-CS" smtClean="0"/>
              <a:t>14</a:t>
            </a:r>
            <a:endParaRPr lang="en-US"/>
          </a:p>
        </p:txBody>
      </p:sp>
      <p:pic>
        <p:nvPicPr>
          <p:cNvPr id="30722" name="Picture 2" descr="C:\Users\Windows User\Desktop\Rim slike\IMG_3630.JPG"/>
          <p:cNvPicPr>
            <a:picLocks noChangeAspect="1" noChangeArrowheads="1"/>
          </p:cNvPicPr>
          <p:nvPr/>
        </p:nvPicPr>
        <p:blipFill>
          <a:blip r:embed="rId4" cstate="print"/>
          <a:srcRect/>
          <a:stretch>
            <a:fillRect/>
          </a:stretch>
        </p:blipFill>
        <p:spPr bwMode="auto">
          <a:xfrm>
            <a:off x="762000" y="1752600"/>
            <a:ext cx="7620000" cy="4572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7467600" y="1143000"/>
            <a:ext cx="990600" cy="2667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6096000" y="152400"/>
            <a:ext cx="2343150" cy="1028700"/>
          </a:xfrm>
          <a:prstGeom prst="rect">
            <a:avLst/>
          </a:prstGeom>
          <a:noFill/>
        </p:spPr>
      </p:pic>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Footer Placeholder 4"/>
          <p:cNvSpPr>
            <a:spLocks noGrp="1"/>
          </p:cNvSpPr>
          <p:nvPr>
            <p:ph type="ftr" sz="quarter" idx="11"/>
          </p:nvPr>
        </p:nvSpPr>
        <p:spPr/>
        <p:txBody>
          <a:bodyPr/>
          <a:lstStyle/>
          <a:p>
            <a:r>
              <a:rPr lang="sr-Latn-CS" smtClean="0"/>
              <a:t>15</a:t>
            </a:r>
            <a:endParaRPr lang="en-US"/>
          </a:p>
        </p:txBody>
      </p:sp>
      <p:pic>
        <p:nvPicPr>
          <p:cNvPr id="31747" name="Picture 3" descr="C:\Users\Windows User\Desktop\Rim slike\IMG_3935.JPG"/>
          <p:cNvPicPr>
            <a:picLocks noChangeAspect="1" noChangeArrowheads="1"/>
          </p:cNvPicPr>
          <p:nvPr/>
        </p:nvPicPr>
        <p:blipFill>
          <a:blip r:embed="rId4" cstate="print"/>
          <a:srcRect t="12308"/>
          <a:stretch>
            <a:fillRect/>
          </a:stretch>
        </p:blipFill>
        <p:spPr bwMode="auto">
          <a:xfrm>
            <a:off x="1752600" y="1447800"/>
            <a:ext cx="5943600" cy="52578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7467600" y="1447800"/>
            <a:ext cx="990600" cy="2667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6096000" y="381000"/>
            <a:ext cx="2343150" cy="1028700"/>
          </a:xfrm>
          <a:prstGeom prst="rect">
            <a:avLst/>
          </a:prstGeom>
          <a:noFill/>
        </p:spPr>
      </p:pic>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Footer Placeholder 4"/>
          <p:cNvSpPr>
            <a:spLocks noGrp="1"/>
          </p:cNvSpPr>
          <p:nvPr>
            <p:ph type="ftr" sz="quarter" idx="11"/>
          </p:nvPr>
        </p:nvSpPr>
        <p:spPr/>
        <p:txBody>
          <a:bodyPr/>
          <a:lstStyle/>
          <a:p>
            <a:r>
              <a:rPr lang="sr-Latn-CS" smtClean="0"/>
              <a:t>16</a:t>
            </a:r>
            <a:endParaRPr lang="en-US"/>
          </a:p>
        </p:txBody>
      </p:sp>
      <p:pic>
        <p:nvPicPr>
          <p:cNvPr id="32770" name="Picture 2" descr="C:\Users\Windows User\Desktop\Rim slike\IMG_3797.JPG"/>
          <p:cNvPicPr>
            <a:picLocks noChangeAspect="1" noChangeArrowheads="1"/>
          </p:cNvPicPr>
          <p:nvPr/>
        </p:nvPicPr>
        <p:blipFill>
          <a:blip r:embed="rId4" cstate="print"/>
          <a:srcRect/>
          <a:stretch>
            <a:fillRect/>
          </a:stretch>
        </p:blipFill>
        <p:spPr bwMode="auto">
          <a:xfrm>
            <a:off x="990600" y="1752600"/>
            <a:ext cx="7162800" cy="4572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7467600" y="1447800"/>
            <a:ext cx="990600" cy="2667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6096000" y="381000"/>
            <a:ext cx="2343150" cy="1028700"/>
          </a:xfrm>
          <a:prstGeom prst="rect">
            <a:avLst/>
          </a:prstGeom>
          <a:noFill/>
        </p:spPr>
      </p:pic>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Footer Placeholder 4"/>
          <p:cNvSpPr>
            <a:spLocks noGrp="1"/>
          </p:cNvSpPr>
          <p:nvPr>
            <p:ph type="ftr" sz="quarter" idx="11"/>
          </p:nvPr>
        </p:nvSpPr>
        <p:spPr/>
        <p:txBody>
          <a:bodyPr/>
          <a:lstStyle/>
          <a:p>
            <a:r>
              <a:rPr lang="sr-Latn-CS" smtClean="0"/>
              <a:t>17</a:t>
            </a:r>
            <a:endParaRPr lang="en-US"/>
          </a:p>
        </p:txBody>
      </p:sp>
      <p:pic>
        <p:nvPicPr>
          <p:cNvPr id="33794" name="Picture 2" descr="C:\Users\Windows User\Desktop\Rim slike\IMG_3916.JPG"/>
          <p:cNvPicPr>
            <a:picLocks noChangeAspect="1" noChangeArrowheads="1"/>
          </p:cNvPicPr>
          <p:nvPr/>
        </p:nvPicPr>
        <p:blipFill>
          <a:blip r:embed="rId4" cstate="print"/>
          <a:srcRect/>
          <a:stretch>
            <a:fillRect/>
          </a:stretch>
        </p:blipFill>
        <p:spPr bwMode="auto">
          <a:xfrm>
            <a:off x="838200" y="1752600"/>
            <a:ext cx="7620000" cy="4495800"/>
          </a:xfrm>
          <a:prstGeom prst="rect">
            <a:avLst/>
          </a:prstGeom>
          <a:noFill/>
        </p:spPr>
      </p:pic>
      <p:sp>
        <p:nvSpPr>
          <p:cNvPr id="7" name="Rectangle 6"/>
          <p:cNvSpPr/>
          <p:nvPr/>
        </p:nvSpPr>
        <p:spPr>
          <a:xfrm>
            <a:off x="4038600" y="6172200"/>
            <a:ext cx="1073179" cy="369332"/>
          </a:xfrm>
          <a:prstGeom prst="rect">
            <a:avLst/>
          </a:prstGeom>
        </p:spPr>
        <p:txBody>
          <a:bodyPr wrap="none">
            <a:spAutoFit/>
          </a:bodyPr>
          <a:lstStyle/>
          <a:p>
            <a:r>
              <a:rPr lang="sr-Latn-CS"/>
              <a:t>E</a:t>
            </a:r>
            <a:r>
              <a:rPr lang="en-US" smtClean="0"/>
              <a:t>xcursion</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7467600" y="1447800"/>
            <a:ext cx="990600" cy="2667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6096000" y="381000"/>
            <a:ext cx="2343150" cy="1028700"/>
          </a:xfrm>
          <a:prstGeom prst="rect">
            <a:avLst/>
          </a:prstGeom>
          <a:noFill/>
        </p:spPr>
      </p:pic>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Footer Placeholder 4"/>
          <p:cNvSpPr>
            <a:spLocks noGrp="1"/>
          </p:cNvSpPr>
          <p:nvPr>
            <p:ph type="ftr" sz="quarter" idx="11"/>
          </p:nvPr>
        </p:nvSpPr>
        <p:spPr/>
        <p:txBody>
          <a:bodyPr/>
          <a:lstStyle/>
          <a:p>
            <a:r>
              <a:rPr lang="sr-Latn-CS" smtClean="0"/>
              <a:t>18</a:t>
            </a:r>
            <a:endParaRPr lang="en-US"/>
          </a:p>
        </p:txBody>
      </p:sp>
      <p:pic>
        <p:nvPicPr>
          <p:cNvPr id="34818" name="Picture 2" descr="C:\Users\Windows User\Desktop\Rim slike\IMG_3965.JPG"/>
          <p:cNvPicPr>
            <a:picLocks noChangeAspect="1" noChangeArrowheads="1"/>
          </p:cNvPicPr>
          <p:nvPr/>
        </p:nvPicPr>
        <p:blipFill>
          <a:blip r:embed="rId4" cstate="print"/>
          <a:srcRect/>
          <a:stretch>
            <a:fillRect/>
          </a:stretch>
        </p:blipFill>
        <p:spPr bwMode="auto">
          <a:xfrm>
            <a:off x="990600" y="1676400"/>
            <a:ext cx="7239000" cy="4572000"/>
          </a:xfrm>
          <a:prstGeom prst="rect">
            <a:avLst/>
          </a:prstGeom>
          <a:noFill/>
        </p:spPr>
      </p:pic>
      <p:sp>
        <p:nvSpPr>
          <p:cNvPr id="9" name="Rectangle 8"/>
          <p:cNvSpPr/>
          <p:nvPr/>
        </p:nvSpPr>
        <p:spPr>
          <a:xfrm>
            <a:off x="2286000" y="6172200"/>
            <a:ext cx="4450321" cy="369332"/>
          </a:xfrm>
          <a:prstGeom prst="rect">
            <a:avLst/>
          </a:prstGeom>
        </p:spPr>
        <p:txBody>
          <a:bodyPr wrap="none">
            <a:spAutoFit/>
          </a:bodyPr>
          <a:lstStyle/>
          <a:p>
            <a:r>
              <a:rPr lang="en-US" smtClean="0"/>
              <a:t>Spending </a:t>
            </a:r>
            <a:r>
              <a:rPr lang="sr-Latn-CS" smtClean="0"/>
              <a:t> </a:t>
            </a:r>
            <a:r>
              <a:rPr lang="en-US" smtClean="0"/>
              <a:t>time with my colleague from Malta</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7467600" y="1447800"/>
            <a:ext cx="990600" cy="2667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6096000" y="381000"/>
            <a:ext cx="2343150" cy="1028700"/>
          </a:xfrm>
          <a:prstGeom prst="rect">
            <a:avLst/>
          </a:prstGeom>
          <a:noFill/>
        </p:spPr>
      </p:pic>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Footer Placeholder 4"/>
          <p:cNvSpPr>
            <a:spLocks noGrp="1"/>
          </p:cNvSpPr>
          <p:nvPr>
            <p:ph type="ftr" sz="quarter" idx="11"/>
          </p:nvPr>
        </p:nvSpPr>
        <p:spPr/>
        <p:txBody>
          <a:bodyPr/>
          <a:lstStyle/>
          <a:p>
            <a:r>
              <a:rPr lang="sr-Latn-CS" smtClean="0"/>
              <a:t>19</a:t>
            </a:r>
            <a:endParaRPr lang="en-US"/>
          </a:p>
        </p:txBody>
      </p:sp>
      <p:sp>
        <p:nvSpPr>
          <p:cNvPr id="35841" name="Rectangle 1"/>
          <p:cNvSpPr>
            <a:spLocks noChangeArrowheads="1"/>
          </p:cNvSpPr>
          <p:nvPr/>
        </p:nvSpPr>
        <p:spPr bwMode="auto">
          <a:xfrm>
            <a:off x="1143000" y="1905000"/>
            <a:ext cx="7086600" cy="4347283"/>
          </a:xfrm>
          <a:prstGeom prst="rect">
            <a:avLst/>
          </a:prstGeom>
          <a:noFill/>
          <a:ln w="9525">
            <a:noFill/>
            <a:miter lim="800000"/>
            <a:headEnd/>
            <a:tailEnd/>
          </a:ln>
          <a:effectLst/>
        </p:spPr>
        <p:txBody>
          <a:bodyPr vert="horz" wrap="square" lIns="-571320" tIns="152352" rIns="-561798"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cs typeface="Arial" pitchFamily="34" charset="0"/>
              </a:rPr>
              <a:t>References</a:t>
            </a:r>
            <a:endParaRPr kumimoji="0" lang="en-GB"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Times New Roman" pitchFamily="18" charset="0"/>
                <a:cs typeface="Times New Roman" pitchFamily="18" charset="0"/>
              </a:rPr>
              <a:t>Modernisation of Post-Graduate Studies in Chemistry and Chemistry Related Programmes, TEMPUS 511044-TEMPUS-1-2010-UK-TEMPUS-JPCR, MCHEM: </a:t>
            </a:r>
            <a:r>
              <a:rPr kumimoji="0" lang="en-GB" b="0" i="0" u="none" strike="noStrike" cap="none" normalizeH="0" baseline="0" smtClean="0">
                <a:ln>
                  <a:noFill/>
                </a:ln>
                <a:solidFill>
                  <a:schemeClr val="tx1"/>
                </a:solidFill>
                <a:effectLst/>
                <a:latin typeface="Times New Roman" pitchFamily="18" charset="0"/>
                <a:cs typeface="Times New Roman" pitchFamily="18" charset="0"/>
                <a:hlinkClick r:id="rId4"/>
              </a:rPr>
              <a:t>http</a:t>
            </a:r>
            <a:r>
              <a:rPr kumimoji="0" lang="sr-Latn-CS" b="0" i="0" u="none" strike="noStrike" cap="none" normalizeH="0" baseline="0" smtClean="0">
                <a:ln>
                  <a:noFill/>
                </a:ln>
                <a:solidFill>
                  <a:schemeClr val="tx1"/>
                </a:solidFill>
                <a:effectLst/>
                <a:latin typeface="Times New Roman" pitchFamily="18" charset="0"/>
                <a:cs typeface="Times New Roman" pitchFamily="18" charset="0"/>
                <a:hlinkClick r:id="rId4"/>
              </a:rPr>
              <a:t>://</a:t>
            </a:r>
            <a:r>
              <a:rPr kumimoji="0" lang="en-GB" b="0" i="0" u="none" strike="noStrike" cap="none" normalizeH="0" baseline="0" smtClean="0">
                <a:ln>
                  <a:noFill/>
                </a:ln>
                <a:solidFill>
                  <a:schemeClr val="tx1"/>
                </a:solidFill>
                <a:effectLst/>
                <a:latin typeface="Times New Roman" pitchFamily="18" charset="0"/>
                <a:cs typeface="Times New Roman" pitchFamily="18" charset="0"/>
                <a:hlinkClick r:id="rId4"/>
              </a:rPr>
              <a:t>www</a:t>
            </a:r>
            <a:r>
              <a:rPr kumimoji="0" lang="sr-Latn-CS" b="0" i="0" u="none" strike="noStrike" cap="none" normalizeH="0" baseline="0" smtClean="0">
                <a:ln>
                  <a:noFill/>
                </a:ln>
                <a:solidFill>
                  <a:schemeClr val="tx1"/>
                </a:solidFill>
                <a:effectLst/>
                <a:latin typeface="Times New Roman" pitchFamily="18" charset="0"/>
                <a:cs typeface="Times New Roman" pitchFamily="18" charset="0"/>
                <a:hlinkClick r:id="rId4"/>
              </a:rPr>
              <a:t>.</a:t>
            </a:r>
            <a:r>
              <a:rPr kumimoji="0" lang="en-GB" b="0" i="0" u="none" strike="noStrike" cap="none" normalizeH="0" baseline="0" smtClean="0">
                <a:ln>
                  <a:noFill/>
                </a:ln>
                <a:solidFill>
                  <a:schemeClr val="tx1"/>
                </a:solidFill>
                <a:effectLst/>
                <a:latin typeface="Times New Roman" pitchFamily="18" charset="0"/>
                <a:cs typeface="Times New Roman" pitchFamily="18" charset="0"/>
                <a:hlinkClick r:id="rId4"/>
              </a:rPr>
              <a:t>sheffield</a:t>
            </a:r>
            <a:r>
              <a:rPr kumimoji="0" lang="sr-Latn-CS" b="0" i="0" u="none" strike="noStrike" cap="none" normalizeH="0" baseline="0" smtClean="0">
                <a:ln>
                  <a:noFill/>
                </a:ln>
                <a:solidFill>
                  <a:schemeClr val="tx1"/>
                </a:solidFill>
                <a:effectLst/>
                <a:latin typeface="Times New Roman" pitchFamily="18" charset="0"/>
                <a:cs typeface="Times New Roman" pitchFamily="18" charset="0"/>
                <a:hlinkClick r:id="rId4"/>
              </a:rPr>
              <a:t>.</a:t>
            </a:r>
            <a:r>
              <a:rPr kumimoji="0" lang="en-GB" b="0" i="0" u="none" strike="noStrike" cap="none" normalizeH="0" baseline="0" smtClean="0">
                <a:ln>
                  <a:noFill/>
                </a:ln>
                <a:solidFill>
                  <a:schemeClr val="tx1"/>
                </a:solidFill>
                <a:effectLst/>
                <a:latin typeface="Times New Roman" pitchFamily="18" charset="0"/>
                <a:cs typeface="Times New Roman" pitchFamily="18" charset="0"/>
                <a:hlinkClick r:id="rId4"/>
              </a:rPr>
              <a:t>ac</a:t>
            </a:r>
            <a:r>
              <a:rPr kumimoji="0" lang="sr-Latn-CS" b="0" i="0" u="none" strike="noStrike" cap="none" normalizeH="0" baseline="0" smtClean="0">
                <a:ln>
                  <a:noFill/>
                </a:ln>
                <a:solidFill>
                  <a:schemeClr val="tx1"/>
                </a:solidFill>
                <a:effectLst/>
                <a:latin typeface="Times New Roman" pitchFamily="18" charset="0"/>
                <a:cs typeface="Times New Roman" pitchFamily="18" charset="0"/>
                <a:hlinkClick r:id="rId4"/>
              </a:rPr>
              <a:t>.</a:t>
            </a:r>
            <a:r>
              <a:rPr kumimoji="0" lang="en-GB" b="0" i="0" u="none" strike="noStrike" cap="none" normalizeH="0" baseline="0" smtClean="0">
                <a:ln>
                  <a:noFill/>
                </a:ln>
                <a:solidFill>
                  <a:schemeClr val="tx1"/>
                </a:solidFill>
                <a:effectLst/>
                <a:latin typeface="Times New Roman" pitchFamily="18" charset="0"/>
                <a:cs typeface="Times New Roman" pitchFamily="18" charset="0"/>
                <a:hlinkClick r:id="rId4"/>
              </a:rPr>
              <a:t>uk</a:t>
            </a:r>
            <a:r>
              <a:rPr kumimoji="0" lang="sr-Latn-CS" b="0" i="0" u="none" strike="noStrike" cap="none" normalizeH="0" baseline="0" smtClean="0">
                <a:ln>
                  <a:noFill/>
                </a:ln>
                <a:solidFill>
                  <a:schemeClr val="tx1"/>
                </a:solidFill>
                <a:effectLst/>
                <a:latin typeface="Times New Roman" pitchFamily="18" charset="0"/>
                <a:cs typeface="Times New Roman" pitchFamily="18" charset="0"/>
                <a:hlinkClick r:id="rId4"/>
              </a:rPr>
              <a:t>/</a:t>
            </a:r>
            <a:r>
              <a:rPr kumimoji="0" lang="en-GB" b="0" i="0" u="none" strike="noStrike" cap="none" normalizeH="0" baseline="0" smtClean="0">
                <a:ln>
                  <a:noFill/>
                </a:ln>
                <a:solidFill>
                  <a:schemeClr val="tx1"/>
                </a:solidFill>
                <a:effectLst/>
                <a:latin typeface="Times New Roman" pitchFamily="18" charset="0"/>
                <a:cs typeface="Times New Roman" pitchFamily="18" charset="0"/>
                <a:hlinkClick r:id="rId4"/>
              </a:rPr>
              <a:t>polopoly</a:t>
            </a:r>
            <a:r>
              <a:rPr kumimoji="0" lang="sr-Latn-CS" b="0" i="0" u="none" strike="noStrike" cap="none" normalizeH="0" baseline="0" smtClean="0">
                <a:ln>
                  <a:noFill/>
                </a:ln>
                <a:solidFill>
                  <a:schemeClr val="tx1"/>
                </a:solidFill>
                <a:effectLst/>
                <a:latin typeface="Times New Roman" pitchFamily="18" charset="0"/>
                <a:cs typeface="Times New Roman" pitchFamily="18" charset="0"/>
                <a:hlinkClick r:id="rId4"/>
              </a:rPr>
              <a:t>_</a:t>
            </a:r>
            <a:r>
              <a:rPr kumimoji="0" lang="en-GB" b="0" i="0" u="none" strike="noStrike" cap="none" normalizeH="0" baseline="0" smtClean="0">
                <a:ln>
                  <a:noFill/>
                </a:ln>
                <a:solidFill>
                  <a:schemeClr val="tx1"/>
                </a:solidFill>
                <a:effectLst/>
                <a:latin typeface="Times New Roman" pitchFamily="18" charset="0"/>
                <a:cs typeface="Times New Roman" pitchFamily="18" charset="0"/>
                <a:hlinkClick r:id="rId4"/>
              </a:rPr>
              <a:t>fs</a:t>
            </a:r>
            <a:r>
              <a:rPr kumimoji="0" lang="sr-Latn-CS" b="0" i="0" u="none" strike="noStrike" cap="none" normalizeH="0" baseline="0" smtClean="0">
                <a:ln>
                  <a:noFill/>
                </a:ln>
                <a:solidFill>
                  <a:schemeClr val="tx1"/>
                </a:solidFill>
                <a:effectLst/>
                <a:latin typeface="Times New Roman" pitchFamily="18" charset="0"/>
                <a:cs typeface="Times New Roman" pitchFamily="18" charset="0"/>
                <a:hlinkClick r:id="rId4"/>
              </a:rPr>
              <a:t>/1.18989!/</a:t>
            </a:r>
            <a:r>
              <a:rPr kumimoji="0" lang="en-GB" b="0" i="0" u="none" strike="noStrike" cap="none" normalizeH="0" baseline="0" smtClean="0">
                <a:ln>
                  <a:noFill/>
                </a:ln>
                <a:solidFill>
                  <a:schemeClr val="tx1"/>
                </a:solidFill>
                <a:effectLst/>
                <a:latin typeface="Times New Roman" pitchFamily="18" charset="0"/>
                <a:cs typeface="Times New Roman" pitchFamily="18" charset="0"/>
                <a:hlinkClick r:id="rId4"/>
              </a:rPr>
              <a:t>file</a:t>
            </a:r>
            <a:r>
              <a:rPr kumimoji="0" lang="sr-Latn-CS" b="0" i="0" u="none" strike="noStrike" cap="none" normalizeH="0" baseline="0" smtClean="0">
                <a:ln>
                  <a:noFill/>
                </a:ln>
                <a:solidFill>
                  <a:schemeClr val="tx1"/>
                </a:solidFill>
                <a:effectLst/>
                <a:latin typeface="Times New Roman" pitchFamily="18" charset="0"/>
                <a:cs typeface="Times New Roman" pitchFamily="18" charset="0"/>
                <a:hlinkClick r:id="rId4"/>
              </a:rPr>
              <a:t>/</a:t>
            </a:r>
            <a:r>
              <a:rPr kumimoji="0" lang="en-GB" b="0" i="0" u="none" strike="noStrike" cap="none" normalizeH="0" baseline="0" smtClean="0">
                <a:ln>
                  <a:noFill/>
                </a:ln>
                <a:solidFill>
                  <a:schemeClr val="tx1"/>
                </a:solidFill>
                <a:effectLst/>
                <a:latin typeface="Times New Roman" pitchFamily="18" charset="0"/>
                <a:cs typeface="Times New Roman" pitchFamily="18" charset="0"/>
                <a:hlinkClick r:id="rId4"/>
              </a:rPr>
              <a:t>The</a:t>
            </a:r>
            <a:r>
              <a:rPr kumimoji="0" lang="sr-Latn-CS" b="0" i="0" u="none" strike="noStrike" cap="none" normalizeH="0" baseline="0" smtClean="0">
                <a:ln>
                  <a:noFill/>
                </a:ln>
                <a:solidFill>
                  <a:schemeClr val="tx1"/>
                </a:solidFill>
                <a:effectLst/>
                <a:latin typeface="Times New Roman" pitchFamily="18" charset="0"/>
                <a:cs typeface="Times New Roman" pitchFamily="18" charset="0"/>
                <a:hlinkClick r:id="rId4"/>
              </a:rPr>
              <a:t>-</a:t>
            </a:r>
            <a:r>
              <a:rPr kumimoji="0" lang="en-GB" b="0" i="0" u="none" strike="noStrike" cap="none" normalizeH="0" baseline="0" smtClean="0">
                <a:ln>
                  <a:noFill/>
                </a:ln>
                <a:solidFill>
                  <a:schemeClr val="tx1"/>
                </a:solidFill>
                <a:effectLst/>
                <a:latin typeface="Times New Roman" pitchFamily="18" charset="0"/>
                <a:cs typeface="Times New Roman" pitchFamily="18" charset="0"/>
                <a:hlinkClick r:id="rId4"/>
              </a:rPr>
              <a:t>inclusive</a:t>
            </a:r>
            <a:r>
              <a:rPr kumimoji="0" lang="sr-Latn-CS" b="0" i="0" u="none" strike="noStrike" cap="none" normalizeH="0" baseline="0" smtClean="0">
                <a:ln>
                  <a:noFill/>
                </a:ln>
                <a:solidFill>
                  <a:schemeClr val="tx1"/>
                </a:solidFill>
                <a:effectLst/>
                <a:latin typeface="Times New Roman" pitchFamily="18" charset="0"/>
                <a:cs typeface="Times New Roman" pitchFamily="18" charset="0"/>
                <a:hlinkClick r:id="rId4"/>
              </a:rPr>
              <a:t>-</a:t>
            </a:r>
            <a:r>
              <a:rPr kumimoji="0" lang="en-GB" b="0" i="0" u="none" strike="noStrike" cap="none" normalizeH="0" baseline="0" smtClean="0">
                <a:ln>
                  <a:noFill/>
                </a:ln>
                <a:solidFill>
                  <a:schemeClr val="tx1"/>
                </a:solidFill>
                <a:effectLst/>
                <a:latin typeface="Times New Roman" pitchFamily="18" charset="0"/>
                <a:cs typeface="Times New Roman" pitchFamily="18" charset="0"/>
                <a:hlinkClick r:id="rId4"/>
              </a:rPr>
              <a:t>learning</a:t>
            </a:r>
            <a:r>
              <a:rPr kumimoji="0" lang="sr-Latn-CS" b="0" i="0" u="none" strike="noStrike" cap="none" normalizeH="0" baseline="0" smtClean="0">
                <a:ln>
                  <a:noFill/>
                </a:ln>
                <a:solidFill>
                  <a:schemeClr val="tx1"/>
                </a:solidFill>
                <a:effectLst/>
                <a:latin typeface="Times New Roman" pitchFamily="18" charset="0"/>
                <a:cs typeface="Times New Roman" pitchFamily="18" charset="0"/>
                <a:hlinkClick r:id="rId4"/>
              </a:rPr>
              <a:t>-</a:t>
            </a:r>
            <a:r>
              <a:rPr kumimoji="0" lang="en-GB" b="0" i="0" u="none" strike="noStrike" cap="none" normalizeH="0" baseline="0" smtClean="0">
                <a:ln>
                  <a:noFill/>
                </a:ln>
                <a:solidFill>
                  <a:schemeClr val="tx1"/>
                </a:solidFill>
                <a:effectLst/>
                <a:latin typeface="Times New Roman" pitchFamily="18" charset="0"/>
                <a:cs typeface="Times New Roman" pitchFamily="18" charset="0"/>
                <a:hlinkClick r:id="rId4"/>
              </a:rPr>
              <a:t>and</a:t>
            </a:r>
            <a:r>
              <a:rPr kumimoji="0" lang="sr-Latn-CS" b="0" i="0" u="none" strike="noStrike" cap="none" normalizeH="0" baseline="0" smtClean="0">
                <a:ln>
                  <a:noFill/>
                </a:ln>
                <a:solidFill>
                  <a:schemeClr val="tx1"/>
                </a:solidFill>
                <a:effectLst/>
                <a:latin typeface="Times New Roman" pitchFamily="18" charset="0"/>
                <a:cs typeface="Times New Roman" pitchFamily="18" charset="0"/>
                <a:hlinkClick r:id="rId4"/>
              </a:rPr>
              <a:t>-</a:t>
            </a:r>
            <a:r>
              <a:rPr kumimoji="0" lang="en-GB" b="0" i="0" u="none" strike="noStrike" cap="none" normalizeH="0" baseline="0" smtClean="0">
                <a:ln>
                  <a:noFill/>
                </a:ln>
                <a:solidFill>
                  <a:schemeClr val="tx1"/>
                </a:solidFill>
                <a:effectLst/>
                <a:latin typeface="Times New Roman" pitchFamily="18" charset="0"/>
                <a:cs typeface="Times New Roman" pitchFamily="18" charset="0"/>
                <a:hlinkClick r:id="rId4"/>
              </a:rPr>
              <a:t>teaching</a:t>
            </a:r>
            <a:r>
              <a:rPr kumimoji="0" lang="sr-Latn-CS" b="0" i="0" u="none" strike="noStrike" cap="none" normalizeH="0" baseline="0" smtClean="0">
                <a:ln>
                  <a:noFill/>
                </a:ln>
                <a:solidFill>
                  <a:schemeClr val="tx1"/>
                </a:solidFill>
                <a:effectLst/>
                <a:latin typeface="Times New Roman" pitchFamily="18" charset="0"/>
                <a:cs typeface="Times New Roman" pitchFamily="18" charset="0"/>
                <a:hlinkClick r:id="rId4"/>
              </a:rPr>
              <a:t>-</a:t>
            </a:r>
            <a:r>
              <a:rPr kumimoji="0" lang="en-GB" b="0" i="0" u="none" strike="noStrike" cap="none" normalizeH="0" baseline="0" smtClean="0">
                <a:ln>
                  <a:noFill/>
                </a:ln>
                <a:solidFill>
                  <a:schemeClr val="tx1"/>
                </a:solidFill>
                <a:effectLst/>
                <a:latin typeface="Times New Roman" pitchFamily="18" charset="0"/>
                <a:cs typeface="Times New Roman" pitchFamily="18" charset="0"/>
                <a:hlinkClick r:id="rId4"/>
              </a:rPr>
              <a:t>handbook</a:t>
            </a:r>
            <a:r>
              <a:rPr kumimoji="0" lang="sr-Latn-CS" b="0" i="0" u="none" strike="noStrike" cap="none" normalizeH="0" baseline="0" smtClean="0">
                <a:ln>
                  <a:noFill/>
                </a:ln>
                <a:solidFill>
                  <a:schemeClr val="tx1"/>
                </a:solidFill>
                <a:effectLst/>
                <a:latin typeface="Times New Roman" pitchFamily="18" charset="0"/>
                <a:cs typeface="Times New Roman" pitchFamily="18" charset="0"/>
                <a:hlinkClick r:id="rId4"/>
              </a:rPr>
              <a:t>.</a:t>
            </a:r>
            <a:r>
              <a:rPr kumimoji="0" lang="en-GB" b="0" i="0" u="none" strike="noStrike" cap="none" normalizeH="0" baseline="0" smtClean="0">
                <a:ln>
                  <a:noFill/>
                </a:ln>
                <a:solidFill>
                  <a:schemeClr val="tx1"/>
                </a:solidFill>
                <a:effectLst/>
                <a:latin typeface="Times New Roman" pitchFamily="18" charset="0"/>
                <a:cs typeface="Times New Roman" pitchFamily="18" charset="0"/>
                <a:hlinkClick r:id="rId4"/>
              </a:rPr>
              <a:t>pdf</a:t>
            </a:r>
            <a:endParaRPr kumimoji="0" lang="en-GB"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r-Latn-CS" b="0" i="0" u="none" strike="noStrike" cap="none" normalizeH="0" baseline="0" smtClean="0">
                <a:ln>
                  <a:noFill/>
                </a:ln>
                <a:solidFill>
                  <a:schemeClr val="tx1"/>
                </a:solidFill>
                <a:effectLst/>
                <a:latin typeface="Times New Roman" pitchFamily="18" charset="0"/>
                <a:cs typeface="Times New Roman" pitchFamily="18" charset="0"/>
              </a:rPr>
              <a:t>www.sheffield.ac.uk/content/1/c6/08/79/71/Principlesof-Feedback.pdf</a:t>
            </a:r>
            <a:endParaRPr kumimoji="0" lang="en-GB"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r-Latn-CS" b="0" i="0" u="none" strike="noStrike" cap="none" normalizeH="0" baseline="0" smtClean="0">
                <a:ln>
                  <a:noFill/>
                </a:ln>
                <a:solidFill>
                  <a:schemeClr val="tx1"/>
                </a:solidFill>
                <a:effectLst/>
                <a:latin typeface="Times New Roman" pitchFamily="18" charset="0"/>
                <a:cs typeface="Times New Roman" pitchFamily="18" charset="0"/>
              </a:rPr>
              <a:t>www.good.group.shef.ac.uk/wiki/index.php/Assessment_and_Feedback</a:t>
            </a:r>
            <a:endParaRPr kumimoji="0" lang="en-GB"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r-Latn-CS" b="0" i="0" u="none" strike="noStrike" cap="none" normalizeH="0" baseline="0" smtClean="0">
                <a:ln>
                  <a:noFill/>
                </a:ln>
                <a:solidFill>
                  <a:schemeClr val="tx1"/>
                </a:solidFill>
                <a:effectLst/>
                <a:latin typeface="Times New Roman" pitchFamily="18" charset="0"/>
                <a:cs typeface="Times New Roman" pitchFamily="18" charset="0"/>
              </a:rPr>
              <a:t>www.sheffield.ac.uk/lets/techno/services/egrs.html</a:t>
            </a:r>
            <a:endParaRPr kumimoji="0" lang="en-GB"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r-Latn-CS" b="0" i="0" u="none" strike="noStrike" cap="none" normalizeH="0" baseline="0" smtClean="0">
                <a:ln>
                  <a:noFill/>
                </a:ln>
                <a:solidFill>
                  <a:schemeClr val="tx1"/>
                </a:solidFill>
                <a:effectLst/>
                <a:latin typeface="Times New Roman" pitchFamily="18" charset="0"/>
                <a:cs typeface="Times New Roman" pitchFamily="18" charset="0"/>
              </a:rPr>
              <a:t>www.sheffield.ac.uk/lets/inclusive  ISBN: 978-0-9567228-0-5</a:t>
            </a:r>
            <a:endParaRPr kumimoji="0" lang="en-GB"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r-Latn-CS" b="0" i="0" u="none" strike="noStrike" cap="none" normalizeH="0" baseline="0" smtClean="0">
                <a:ln>
                  <a:noFill/>
                </a:ln>
                <a:solidFill>
                  <a:schemeClr val="tx1"/>
                </a:solidFill>
                <a:effectLst/>
                <a:latin typeface="Times New Roman" pitchFamily="18" charset="0"/>
                <a:cs typeface="Times New Roman" pitchFamily="18" charset="0"/>
              </a:rPr>
              <a:t>Formative assessment and self</a:t>
            </a:r>
            <a:r>
              <a:rPr kumimoji="0" lang="sr-Latn-CS" b="0" i="0" u="none" strike="noStrike" cap="none" normalizeH="0" baseline="0" smtClean="0">
                <a:ln>
                  <a:noFill/>
                </a:ln>
                <a:solidFill>
                  <a:schemeClr val="tx1"/>
                </a:solidFill>
                <a:effectLst/>
                <a:latin typeface="Cambria Math" pitchFamily="18" charset="0"/>
                <a:cs typeface="Times New Roman" pitchFamily="18" charset="0"/>
              </a:rPr>
              <a:t>‐</a:t>
            </a:r>
            <a:r>
              <a:rPr kumimoji="0" lang="sr-Latn-CS" b="0" i="0" u="none" strike="noStrike" cap="none" normalizeH="0" baseline="0" smtClean="0">
                <a:ln>
                  <a:noFill/>
                </a:ln>
                <a:solidFill>
                  <a:schemeClr val="tx1"/>
                </a:solidFill>
                <a:effectLst/>
                <a:latin typeface="Times New Roman" pitchFamily="18" charset="0"/>
                <a:cs typeface="Times New Roman" pitchFamily="18" charset="0"/>
              </a:rPr>
              <a:t>regulated learning: a model and seven principles of good feedback practice, David J. Nicol , Debra Macfarlane</a:t>
            </a:r>
            <a:r>
              <a:rPr kumimoji="0" lang="sr-Latn-CS" b="0" i="0" u="none" strike="noStrike" cap="none" normalizeH="0" baseline="0" smtClean="0">
                <a:ln>
                  <a:noFill/>
                </a:ln>
                <a:solidFill>
                  <a:schemeClr val="tx1"/>
                </a:solidFill>
                <a:effectLst/>
                <a:latin typeface="Cambria Math" pitchFamily="18" charset="0"/>
                <a:cs typeface="Times New Roman" pitchFamily="18" charset="0"/>
              </a:rPr>
              <a:t>‐</a:t>
            </a:r>
            <a:r>
              <a:rPr kumimoji="0" lang="sr-Latn-CS" b="0" i="0" u="none" strike="noStrike" cap="none" normalizeH="0" baseline="0" smtClean="0">
                <a:ln>
                  <a:noFill/>
                </a:ln>
                <a:solidFill>
                  <a:schemeClr val="tx1"/>
                </a:solidFill>
                <a:effectLst/>
                <a:latin typeface="Times New Roman" pitchFamily="18" charset="0"/>
                <a:cs typeface="Times New Roman" pitchFamily="18" charset="0"/>
              </a:rPr>
              <a:t>Dick  (University of Strathclyde, UK, University of Glasgow, UK), 2007</a:t>
            </a:r>
            <a:endParaRPr kumimoji="0" lang="en-GB"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Times New Roman" pitchFamily="18" charset="0"/>
                <a:cs typeface="Times New Roman" pitchFamily="18" charset="0"/>
                <a:hlinkClick r:id="rId5"/>
              </a:rPr>
              <a:t>http://alexrister1.wordpress.com/tag/eric-mazur/</a:t>
            </a:r>
            <a:r>
              <a:rPr kumimoji="0" lang="en-GB"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GB"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pitchFamily="34" charset="0"/>
                <a:ea typeface="Times New Roman" pitchFamily="18" charset="0"/>
                <a:cs typeface="Arial" pitchFamily="34" charset="0"/>
                <a:hlinkClick r:id="rId6"/>
              </a:rPr>
              <a:t>http://cft.vanderbilt.edu/library/articles-and-essays/the-teaching-forum/highlights-from-a-conversation-with-eric-mazur/</a:t>
            </a:r>
            <a:endParaRPr kumimoji="0" lang="en-GB"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7467600" y="1447800"/>
            <a:ext cx="990600" cy="2667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6096000" y="381000"/>
            <a:ext cx="2343150" cy="1028700"/>
          </a:xfrm>
          <a:prstGeom prst="rect">
            <a:avLst/>
          </a:prstGeom>
          <a:noFill/>
        </p:spPr>
      </p:pic>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Footer Placeholder 4"/>
          <p:cNvSpPr>
            <a:spLocks noGrp="1"/>
          </p:cNvSpPr>
          <p:nvPr>
            <p:ph type="ftr" sz="quarter" idx="11"/>
          </p:nvPr>
        </p:nvSpPr>
        <p:spPr/>
        <p:txBody>
          <a:bodyPr/>
          <a:lstStyle/>
          <a:p>
            <a:r>
              <a:rPr lang="sr-Latn-CS"/>
              <a:t>2</a:t>
            </a:r>
            <a:endParaRPr lang="en-US"/>
          </a:p>
        </p:txBody>
      </p:sp>
      <p:sp>
        <p:nvSpPr>
          <p:cNvPr id="6" name="Rectangle 5"/>
          <p:cNvSpPr/>
          <p:nvPr/>
        </p:nvSpPr>
        <p:spPr>
          <a:xfrm>
            <a:off x="685800" y="1752600"/>
            <a:ext cx="7543800" cy="4093428"/>
          </a:xfrm>
          <a:prstGeom prst="rect">
            <a:avLst/>
          </a:prstGeom>
        </p:spPr>
        <p:txBody>
          <a:bodyPr wrap="square">
            <a:spAutoFit/>
          </a:bodyPr>
          <a:lstStyle/>
          <a:p>
            <a:pPr fontAlgn="base"/>
            <a:r>
              <a:rPr lang="en-US" sz="2000" b="1"/>
              <a:t>Olivera </a:t>
            </a:r>
            <a:r>
              <a:rPr lang="en-US" sz="2000" b="1" smtClean="0"/>
              <a:t>Novitovi</a:t>
            </a:r>
            <a:r>
              <a:rPr lang="sr-Latn-CS" sz="2000" b="1" smtClean="0"/>
              <a:t>c</a:t>
            </a:r>
            <a:endParaRPr lang="en-US" sz="2000" b="1"/>
          </a:p>
          <a:p>
            <a:pPr fontAlgn="base"/>
            <a:r>
              <a:rPr lang="en-US" sz="2000"/>
              <a:t>Professor of materials and environmental protection, High Business Technical School of Professional Studies Uzice and Belgrade Business School </a:t>
            </a:r>
            <a:r>
              <a:rPr lang="sr-Latn-CS" sz="2000" smtClean="0"/>
              <a:t> </a:t>
            </a:r>
            <a:r>
              <a:rPr lang="en-US" sz="2000" smtClean="0"/>
              <a:t>Uzice </a:t>
            </a:r>
            <a:r>
              <a:rPr lang="en-US" sz="2000"/>
              <a:t>and Belgrade in </a:t>
            </a:r>
            <a:r>
              <a:rPr lang="en-US" sz="2000" smtClean="0"/>
              <a:t>Serbia</a:t>
            </a:r>
            <a:r>
              <a:rPr lang="sr-Latn-CS" sz="2000" smtClean="0"/>
              <a:t>.</a:t>
            </a:r>
          </a:p>
          <a:p>
            <a:pPr fontAlgn="base"/>
            <a:endParaRPr lang="en-US" sz="2000"/>
          </a:p>
          <a:p>
            <a:pPr fontAlgn="base"/>
            <a:r>
              <a:rPr lang="en-US" sz="2000"/>
              <a:t>I finished Technological-metallurgy faculty, master's and doctorate at the same university. I published about 70 scientific papers, 9 books, 2 patents, and now participated in two international projects. I am a member of the Institute of Materials in London since 1993, a member of the committee accreditation body Serbia, Vice President Board of Directors of the Regional Sanitary Landfill Deep, participants in I participated in the development of local economic and environmental development of local-Uzice and Belgrade.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7391400" y="1676400"/>
            <a:ext cx="990600" cy="2667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5105400" y="457200"/>
            <a:ext cx="3297767" cy="1219200"/>
          </a:xfrm>
          <a:prstGeom prst="rect">
            <a:avLst/>
          </a:prstGeom>
          <a:noFill/>
        </p:spPr>
      </p:pic>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Footer Placeholder 4"/>
          <p:cNvSpPr>
            <a:spLocks noGrp="1"/>
          </p:cNvSpPr>
          <p:nvPr>
            <p:ph type="ftr" sz="quarter" idx="11"/>
          </p:nvPr>
        </p:nvSpPr>
        <p:spPr/>
        <p:txBody>
          <a:bodyPr/>
          <a:lstStyle/>
          <a:p>
            <a:r>
              <a:rPr lang="sr-Latn-CS" smtClean="0"/>
              <a:t>3</a:t>
            </a:r>
            <a:endParaRPr lang="en-US"/>
          </a:p>
        </p:txBody>
      </p:sp>
      <p:pic>
        <p:nvPicPr>
          <p:cNvPr id="7169" name="Picture 1"/>
          <p:cNvPicPr>
            <a:picLocks noChangeAspect="1" noChangeArrowheads="1"/>
          </p:cNvPicPr>
          <p:nvPr/>
        </p:nvPicPr>
        <p:blipFill>
          <a:blip r:embed="rId4"/>
          <a:srcRect/>
          <a:stretch>
            <a:fillRect/>
          </a:stretch>
        </p:blipFill>
        <p:spPr bwMode="auto">
          <a:xfrm>
            <a:off x="1447800" y="1905000"/>
            <a:ext cx="6172200" cy="4267200"/>
          </a:xfrm>
          <a:prstGeom prst="rect">
            <a:avLst/>
          </a:prstGeom>
          <a:noFill/>
          <a:ln w="9525">
            <a:noFill/>
            <a:miter lim="800000"/>
            <a:headEnd/>
            <a:tailEnd/>
          </a:ln>
        </p:spPr>
      </p:pic>
      <p:sp>
        <p:nvSpPr>
          <p:cNvPr id="11" name="Rectangle 10"/>
          <p:cNvSpPr/>
          <p:nvPr/>
        </p:nvSpPr>
        <p:spPr>
          <a:xfrm>
            <a:off x="4114800" y="6096000"/>
            <a:ext cx="2514600" cy="400110"/>
          </a:xfrm>
          <a:prstGeom prst="rect">
            <a:avLst/>
          </a:prstGeom>
        </p:spPr>
        <p:txBody>
          <a:bodyPr wrap="square">
            <a:spAutoFit/>
          </a:bodyPr>
          <a:lstStyle/>
          <a:p>
            <a:r>
              <a:rPr lang="sr-Latn-CS" sz="2000"/>
              <a:t>L</a:t>
            </a:r>
            <a:r>
              <a:rPr lang="en-US" sz="2000" smtClean="0"/>
              <a:t>ecture</a:t>
            </a:r>
            <a:endParaRPr lang="en-US"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7467600" y="1447800"/>
            <a:ext cx="990600" cy="2667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6096000" y="381000"/>
            <a:ext cx="2343150" cy="1028700"/>
          </a:xfrm>
          <a:prstGeom prst="rect">
            <a:avLst/>
          </a:prstGeom>
          <a:noFill/>
        </p:spPr>
      </p:pic>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Footer Placeholder 4"/>
          <p:cNvSpPr>
            <a:spLocks noGrp="1"/>
          </p:cNvSpPr>
          <p:nvPr>
            <p:ph type="ftr" sz="quarter" idx="11"/>
          </p:nvPr>
        </p:nvSpPr>
        <p:spPr/>
        <p:txBody>
          <a:bodyPr/>
          <a:lstStyle/>
          <a:p>
            <a:r>
              <a:rPr lang="sr-Latn-CS" smtClean="0"/>
              <a:t>4</a:t>
            </a:r>
            <a:endParaRPr lang="en-US"/>
          </a:p>
        </p:txBody>
      </p:sp>
      <p:sp>
        <p:nvSpPr>
          <p:cNvPr id="7" name="Rectangle 6"/>
          <p:cNvSpPr/>
          <p:nvPr/>
        </p:nvSpPr>
        <p:spPr>
          <a:xfrm>
            <a:off x="914400" y="1676400"/>
            <a:ext cx="7239000" cy="4708981"/>
          </a:xfrm>
          <a:prstGeom prst="rect">
            <a:avLst/>
          </a:prstGeom>
        </p:spPr>
        <p:txBody>
          <a:bodyPr wrap="square">
            <a:spAutoFit/>
          </a:bodyPr>
          <a:lstStyle/>
          <a:p>
            <a:pPr lvl="0"/>
            <a:r>
              <a:rPr kumimoji="0" lang="en-US"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Assessment need not take time away from learning</a:t>
            </a:r>
            <a:r>
              <a:rPr kumimoji="0" lang="en-US" sz="2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assessments can be learning experiences in themselves. Active assessment strategies enhance student content understanding and promote skills that will be beneficial to students throughout their lives. The ability to see the big picture, develop effective oral and written reports and the ability to work cooperatively with their peers are skills that are promoted by active assessment. Action research is a process of systematic inquiry that helps teachers to assess </a:t>
            </a:r>
            <a:r>
              <a:rPr lang="sr-Latn-CS" sz="2000" smtClean="0">
                <a:latin typeface="Arial" pitchFamily="34" charset="0"/>
                <a:ea typeface="Times New Roman" pitchFamily="18" charset="0"/>
                <a:cs typeface="Arial" pitchFamily="34" charset="0"/>
              </a:rPr>
              <a:t> </a:t>
            </a:r>
            <a:r>
              <a:rPr kumimoji="0" lang="en-US" sz="2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learning from the perspective of what they do in the classroom. Teachers examine a situation or problem very carefully to find out "why" or "how" things happened the way they did. They analyze their own beliefs, values, and assumptions about teaching and learning, knowledge and curriculum, and how these impact the way they interact with students</a:t>
            </a:r>
            <a:r>
              <a:rPr kumimoji="0" lang="en-US"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7467600" y="1447800"/>
            <a:ext cx="990600" cy="2667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6096000" y="381000"/>
            <a:ext cx="2343150" cy="1028700"/>
          </a:xfrm>
          <a:prstGeom prst="rect">
            <a:avLst/>
          </a:prstGeom>
          <a:noFill/>
        </p:spPr>
      </p:pic>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Footer Placeholder 4"/>
          <p:cNvSpPr>
            <a:spLocks noGrp="1"/>
          </p:cNvSpPr>
          <p:nvPr>
            <p:ph type="ftr" sz="quarter" idx="11"/>
          </p:nvPr>
        </p:nvSpPr>
        <p:spPr/>
        <p:txBody>
          <a:bodyPr/>
          <a:lstStyle/>
          <a:p>
            <a:r>
              <a:rPr lang="sr-Latn-CS"/>
              <a:t>5</a:t>
            </a:r>
            <a:endParaRPr lang="en-US"/>
          </a:p>
        </p:txBody>
      </p:sp>
      <p:sp>
        <p:nvSpPr>
          <p:cNvPr id="22529" name="Rectangle 1"/>
          <p:cNvSpPr>
            <a:spLocks noChangeArrowheads="1"/>
          </p:cNvSpPr>
          <p:nvPr/>
        </p:nvSpPr>
        <p:spPr bwMode="auto">
          <a:xfrm>
            <a:off x="304800" y="1676400"/>
            <a:ext cx="81534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itchFamily="34" charset="0"/>
                <a:ea typeface="Times New Roman" pitchFamily="18" charset="0"/>
                <a:cs typeface="Arial" pitchFamily="34" charset="0"/>
              </a:rPr>
              <a:t>Feedback can be used as part of the assessment activities. Through feedback we can assess learning and teaching experience of students provided by teachers. </a:t>
            </a: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pic>
        <p:nvPicPr>
          <p:cNvPr id="22530" name="Picture 2" descr="C:\Users\Windows User\Desktop\Rim slike\IMG_3322.JPG"/>
          <p:cNvPicPr>
            <a:picLocks noChangeAspect="1" noChangeArrowheads="1"/>
          </p:cNvPicPr>
          <p:nvPr/>
        </p:nvPicPr>
        <p:blipFill>
          <a:blip r:embed="rId4"/>
          <a:srcRect/>
          <a:stretch>
            <a:fillRect/>
          </a:stretch>
        </p:blipFill>
        <p:spPr bwMode="auto">
          <a:xfrm>
            <a:off x="1371600" y="2286001"/>
            <a:ext cx="6553200" cy="3962400"/>
          </a:xfrm>
          <a:prstGeom prst="rect">
            <a:avLst/>
          </a:prstGeom>
          <a:noFill/>
        </p:spPr>
      </p:pic>
      <p:sp>
        <p:nvSpPr>
          <p:cNvPr id="8" name="Rectangle 7"/>
          <p:cNvSpPr/>
          <p:nvPr/>
        </p:nvSpPr>
        <p:spPr>
          <a:xfrm>
            <a:off x="3200400" y="6172200"/>
            <a:ext cx="3009478" cy="369332"/>
          </a:xfrm>
          <a:prstGeom prst="rect">
            <a:avLst/>
          </a:prstGeom>
        </p:spPr>
        <p:txBody>
          <a:bodyPr wrap="none">
            <a:spAutoFit/>
          </a:bodyPr>
          <a:lstStyle/>
          <a:p>
            <a:r>
              <a:rPr lang="en-US" smtClean="0"/>
              <a:t>Respite before the conference</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7467600" y="1447800"/>
            <a:ext cx="990600" cy="2667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6096000" y="381000"/>
            <a:ext cx="2343150" cy="1028700"/>
          </a:xfrm>
          <a:prstGeom prst="rect">
            <a:avLst/>
          </a:prstGeom>
          <a:noFill/>
        </p:spPr>
      </p:pic>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Footer Placeholder 4"/>
          <p:cNvSpPr>
            <a:spLocks noGrp="1"/>
          </p:cNvSpPr>
          <p:nvPr>
            <p:ph type="ftr" sz="quarter" idx="11"/>
          </p:nvPr>
        </p:nvSpPr>
        <p:spPr/>
        <p:txBody>
          <a:bodyPr/>
          <a:lstStyle/>
          <a:p>
            <a:r>
              <a:rPr lang="sr-Latn-CS"/>
              <a:t>6</a:t>
            </a:r>
            <a:endParaRPr lang="en-US"/>
          </a:p>
        </p:txBody>
      </p:sp>
      <p:pic>
        <p:nvPicPr>
          <p:cNvPr id="21505" name="Picture 1" descr="C:\Users\Windows User\Desktop\Rim slike\IMG_3336.JPG"/>
          <p:cNvPicPr>
            <a:picLocks noChangeAspect="1" noChangeArrowheads="1"/>
          </p:cNvPicPr>
          <p:nvPr/>
        </p:nvPicPr>
        <p:blipFill>
          <a:blip r:embed="rId4"/>
          <a:srcRect/>
          <a:stretch>
            <a:fillRect/>
          </a:stretch>
        </p:blipFill>
        <p:spPr bwMode="auto">
          <a:xfrm>
            <a:off x="685800" y="1676401"/>
            <a:ext cx="7755467" cy="4419600"/>
          </a:xfrm>
          <a:prstGeom prst="rect">
            <a:avLst/>
          </a:prstGeom>
          <a:noFill/>
        </p:spPr>
      </p:pic>
      <p:sp>
        <p:nvSpPr>
          <p:cNvPr id="7" name="Rectangle 6"/>
          <p:cNvSpPr/>
          <p:nvPr/>
        </p:nvSpPr>
        <p:spPr>
          <a:xfrm>
            <a:off x="685800" y="6096000"/>
            <a:ext cx="7696200" cy="461665"/>
          </a:xfrm>
          <a:prstGeom prst="rect">
            <a:avLst/>
          </a:prstGeom>
        </p:spPr>
        <p:txBody>
          <a:bodyPr wrap="square">
            <a:spAutoFit/>
          </a:bodyPr>
          <a:lstStyle/>
          <a:p>
            <a:r>
              <a:rPr lang="sr-Latn-CS" sz="2400" smtClean="0"/>
              <a:t>  </a:t>
            </a:r>
            <a:r>
              <a:rPr lang="en-US" sz="2400" smtClean="0"/>
              <a:t>An </a:t>
            </a:r>
            <a:r>
              <a:rPr lang="en-US" sz="2400"/>
              <a:t>aerial view of the American University of Rome campus.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7467600" y="1447800"/>
            <a:ext cx="990600" cy="2667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6096000" y="381000"/>
            <a:ext cx="2343150" cy="1028700"/>
          </a:xfrm>
          <a:prstGeom prst="rect">
            <a:avLst/>
          </a:prstGeom>
          <a:noFill/>
        </p:spPr>
      </p:pic>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Footer Placeholder 4"/>
          <p:cNvSpPr>
            <a:spLocks noGrp="1"/>
          </p:cNvSpPr>
          <p:nvPr>
            <p:ph type="ftr" sz="quarter" idx="11"/>
          </p:nvPr>
        </p:nvSpPr>
        <p:spPr/>
        <p:txBody>
          <a:bodyPr/>
          <a:lstStyle/>
          <a:p>
            <a:r>
              <a:rPr lang="sr-Latn-CS"/>
              <a:t>7</a:t>
            </a:r>
            <a:endParaRPr lang="en-US"/>
          </a:p>
        </p:txBody>
      </p:sp>
      <p:pic>
        <p:nvPicPr>
          <p:cNvPr id="20481" name="Picture 1" descr="C:\Users\Windows User\Desktop\Rim slike\IMG_3375.JPG"/>
          <p:cNvPicPr>
            <a:picLocks noChangeAspect="1" noChangeArrowheads="1"/>
          </p:cNvPicPr>
          <p:nvPr/>
        </p:nvPicPr>
        <p:blipFill>
          <a:blip r:embed="rId4" cstate="print"/>
          <a:srcRect/>
          <a:stretch>
            <a:fillRect/>
          </a:stretch>
        </p:blipFill>
        <p:spPr bwMode="auto">
          <a:xfrm>
            <a:off x="609600" y="1676400"/>
            <a:ext cx="8001000" cy="4495800"/>
          </a:xfrm>
          <a:prstGeom prst="rect">
            <a:avLst/>
          </a:prstGeom>
          <a:noFill/>
        </p:spPr>
      </p:pic>
      <p:sp>
        <p:nvSpPr>
          <p:cNvPr id="7" name="Rectangle 6"/>
          <p:cNvSpPr/>
          <p:nvPr/>
        </p:nvSpPr>
        <p:spPr>
          <a:xfrm>
            <a:off x="3886200" y="6096000"/>
            <a:ext cx="1981200" cy="369332"/>
          </a:xfrm>
          <a:prstGeom prst="rect">
            <a:avLst/>
          </a:prstGeom>
        </p:spPr>
        <p:txBody>
          <a:bodyPr wrap="square">
            <a:spAutoFit/>
          </a:bodyPr>
          <a:lstStyle/>
          <a:p>
            <a:r>
              <a:rPr lang="sr-Latn-CS"/>
              <a:t>L</a:t>
            </a:r>
            <a:r>
              <a:rPr lang="en-US" smtClean="0"/>
              <a:t>unch time</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7467600" y="1447800"/>
            <a:ext cx="990600" cy="2667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6096000" y="381000"/>
            <a:ext cx="2343150" cy="1028700"/>
          </a:xfrm>
          <a:prstGeom prst="rect">
            <a:avLst/>
          </a:prstGeom>
          <a:noFill/>
        </p:spPr>
      </p:pic>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Footer Placeholder 4"/>
          <p:cNvSpPr>
            <a:spLocks noGrp="1"/>
          </p:cNvSpPr>
          <p:nvPr>
            <p:ph type="ftr" sz="quarter" idx="11"/>
          </p:nvPr>
        </p:nvSpPr>
        <p:spPr/>
        <p:txBody>
          <a:bodyPr/>
          <a:lstStyle/>
          <a:p>
            <a:r>
              <a:rPr lang="sr-Latn-CS"/>
              <a:t>8</a:t>
            </a:r>
            <a:endParaRPr lang="en-US"/>
          </a:p>
        </p:txBody>
      </p:sp>
      <p:pic>
        <p:nvPicPr>
          <p:cNvPr id="24578" name="Picture 2" descr="C:\Users\Windows User\Desktop\Rim slike\IMG_3383.JPG"/>
          <p:cNvPicPr>
            <a:picLocks noChangeAspect="1" noChangeArrowheads="1"/>
          </p:cNvPicPr>
          <p:nvPr/>
        </p:nvPicPr>
        <p:blipFill>
          <a:blip r:embed="rId4" cstate="print"/>
          <a:srcRect/>
          <a:stretch>
            <a:fillRect/>
          </a:stretch>
        </p:blipFill>
        <p:spPr bwMode="auto">
          <a:xfrm>
            <a:off x="914400" y="1676400"/>
            <a:ext cx="7391400" cy="4572000"/>
          </a:xfrm>
          <a:prstGeom prst="rect">
            <a:avLst/>
          </a:prstGeom>
          <a:noFill/>
        </p:spPr>
      </p:pic>
      <p:sp>
        <p:nvSpPr>
          <p:cNvPr id="7" name="Rectangle 6"/>
          <p:cNvSpPr/>
          <p:nvPr/>
        </p:nvSpPr>
        <p:spPr>
          <a:xfrm>
            <a:off x="4114800" y="6172200"/>
            <a:ext cx="1447800" cy="369332"/>
          </a:xfrm>
          <a:prstGeom prst="rect">
            <a:avLst/>
          </a:prstGeom>
        </p:spPr>
        <p:txBody>
          <a:bodyPr wrap="square">
            <a:spAutoFit/>
          </a:bodyPr>
          <a:lstStyle/>
          <a:p>
            <a:r>
              <a:rPr lang="sr-Latn-CS"/>
              <a:t>W</a:t>
            </a:r>
            <a:r>
              <a:rPr lang="en-US" smtClean="0"/>
              <a:t>orkshop</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7467600" y="1447800"/>
            <a:ext cx="990600" cy="2667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6096000" y="381000"/>
            <a:ext cx="2343150" cy="1028700"/>
          </a:xfrm>
          <a:prstGeom prst="rect">
            <a:avLst/>
          </a:prstGeom>
          <a:noFill/>
        </p:spPr>
      </p:pic>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Footer Placeholder 4"/>
          <p:cNvSpPr>
            <a:spLocks noGrp="1"/>
          </p:cNvSpPr>
          <p:nvPr>
            <p:ph type="ftr" sz="quarter" idx="11"/>
          </p:nvPr>
        </p:nvSpPr>
        <p:spPr/>
        <p:txBody>
          <a:bodyPr/>
          <a:lstStyle/>
          <a:p>
            <a:r>
              <a:rPr lang="sr-Latn-CS"/>
              <a:t>9</a:t>
            </a:r>
            <a:endParaRPr lang="en-US"/>
          </a:p>
        </p:txBody>
      </p:sp>
      <p:pic>
        <p:nvPicPr>
          <p:cNvPr id="25602" name="Picture 2" descr="C:\Users\Windows User\Desktop\Rim slike\IMG_3395.JPG"/>
          <p:cNvPicPr>
            <a:picLocks noChangeAspect="1" noChangeArrowheads="1"/>
          </p:cNvPicPr>
          <p:nvPr/>
        </p:nvPicPr>
        <p:blipFill>
          <a:blip r:embed="rId4" cstate="print"/>
          <a:srcRect/>
          <a:stretch>
            <a:fillRect/>
          </a:stretch>
        </p:blipFill>
        <p:spPr bwMode="auto">
          <a:xfrm>
            <a:off x="1676400" y="1371600"/>
            <a:ext cx="5791200" cy="4724400"/>
          </a:xfrm>
          <a:prstGeom prst="rect">
            <a:avLst/>
          </a:prstGeom>
          <a:noFill/>
        </p:spPr>
      </p:pic>
      <p:sp>
        <p:nvSpPr>
          <p:cNvPr id="7" name="Rectangle 6"/>
          <p:cNvSpPr/>
          <p:nvPr/>
        </p:nvSpPr>
        <p:spPr>
          <a:xfrm>
            <a:off x="4038600" y="6096000"/>
            <a:ext cx="1828800" cy="369332"/>
          </a:xfrm>
          <a:prstGeom prst="rect">
            <a:avLst/>
          </a:prstGeom>
        </p:spPr>
        <p:txBody>
          <a:bodyPr wrap="square">
            <a:spAutoFit/>
          </a:bodyPr>
          <a:lstStyle/>
          <a:p>
            <a:r>
              <a:rPr lang="sr-Latn-CS"/>
              <a:t>S</a:t>
            </a:r>
            <a:r>
              <a:rPr lang="en-US" smtClean="0"/>
              <a:t>uccesses</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387</Words>
  <Application>Microsoft Office PowerPoint</Application>
  <PresentationFormat>On-screen Show (4:3)</PresentationFormat>
  <Paragraphs>51</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VPTS</cp:lastModifiedBy>
  <cp:revision>11</cp:revision>
  <dcterms:created xsi:type="dcterms:W3CDTF">2012-11-15T21:07:21Z</dcterms:created>
  <dcterms:modified xsi:type="dcterms:W3CDTF">2012-11-26T07:47:36Z</dcterms:modified>
</cp:coreProperties>
</file>